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8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7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7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0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2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0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7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85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3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1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1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2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0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8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0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DB33D0-34C6-4C03-B94F-09FA9EC10E5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80813E3-0F39-4585-B8A9-3116A87C7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B6F2-D7F0-42C7-CE53-D62DC03D2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School Library Association’s </a:t>
            </a:r>
            <a:br>
              <a:rPr lang="en-GB" dirty="0"/>
            </a:br>
            <a:r>
              <a:rPr lang="en-GB" dirty="0"/>
              <a:t>Information Book Award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E1873-387F-EC0F-78F9-BDE56649D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8CB428-FB49-D350-C6C0-DB786DC3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21" y="803035"/>
            <a:ext cx="1296697" cy="12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0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A0F8-0A0C-78EF-8950-9ECF38BF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Originality?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3F0FC-B2B3-53CD-DC70-FA039823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Does the book take a completely </a:t>
            </a:r>
            <a:r>
              <a:rPr lang="en-GB" b="1" dirty="0"/>
              <a:t>different approach </a:t>
            </a:r>
            <a:r>
              <a:rPr lang="en-GB" dirty="0"/>
              <a:t>to a familiar subject?</a:t>
            </a:r>
          </a:p>
          <a:p>
            <a:r>
              <a:rPr lang="en-GB" dirty="0"/>
              <a:t>Does the book explore a new or </a:t>
            </a:r>
            <a:r>
              <a:rPr lang="en-GB" b="1" dirty="0"/>
              <a:t>rarely covered </a:t>
            </a:r>
            <a:r>
              <a:rPr lang="en-GB" dirty="0"/>
              <a:t>subject?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55D0D5-25B2-D39C-2C96-137CD377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91" y="722732"/>
            <a:ext cx="1331844" cy="12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alking History: 150 years of world-changing speeches">
            <a:extLst>
              <a:ext uri="{FF2B5EF4-FFF2-40B4-BE49-F238E27FC236}">
                <a16:creationId xmlns:a16="http://schemas.microsoft.com/office/drawing/2014/main" id="{781B452A-8864-E429-995C-C8214085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3" y="3872302"/>
            <a:ext cx="1690237" cy="21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n Illustrated History of Ghosts (The Illustrated History Of)">
            <a:extLst>
              <a:ext uri="{FF2B5EF4-FFF2-40B4-BE49-F238E27FC236}">
                <a16:creationId xmlns:a16="http://schemas.microsoft.com/office/drawing/2014/main" id="{B501D1B5-511B-2BBD-E5D1-9615185A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88" y="3813383"/>
            <a:ext cx="1690237" cy="22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BC Pride">
            <a:extLst>
              <a:ext uri="{FF2B5EF4-FFF2-40B4-BE49-F238E27FC236}">
                <a16:creationId xmlns:a16="http://schemas.microsoft.com/office/drawing/2014/main" id="{B6553A1D-9E50-149D-8F9B-58B418CE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05" y="3976158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9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50C4-6A86-F613-1250-67BEC2748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Discussing the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E782B-6478-C14D-202D-B26FC58E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Having had a close look at the books, the adult judges get together to </a:t>
            </a:r>
            <a:r>
              <a:rPr lang="en-GB" b="1" dirty="0"/>
              <a:t>discuss each shortlist </a:t>
            </a:r>
            <a:r>
              <a:rPr lang="en-GB" dirty="0"/>
              <a:t>and come to an </a:t>
            </a:r>
            <a:r>
              <a:rPr lang="en-GB" b="1" dirty="0"/>
              <a:t>agreement</a:t>
            </a:r>
            <a:r>
              <a:rPr lang="en-GB" dirty="0"/>
              <a:t> about which book is the best. </a:t>
            </a:r>
          </a:p>
          <a:p>
            <a:r>
              <a:rPr lang="en-GB" dirty="0"/>
              <a:t>Perhaps you could discuss the books with a friend, a small group, or even the whole class!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90F948-C99C-1A7E-7E5E-0CCF38BC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83" y="4546324"/>
            <a:ext cx="2515451" cy="19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0DC173-CC92-53D0-2317-F2EEB973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39" y="557509"/>
            <a:ext cx="1312357" cy="13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4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97D8-A7BD-B61C-71DC-CDA3A1B7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final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F9B4D-CE39-74B3-ED82-93A838EA8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final question to help you decide!</a:t>
            </a:r>
          </a:p>
          <a:p>
            <a:r>
              <a:rPr lang="en-GB" dirty="0"/>
              <a:t>Imagine you only have enough money to buy one of the shortlisted books for your school library, which would it be and why?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452AEF7-0BF4-E77F-1018-EBECCB05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94" y="570333"/>
            <a:ext cx="1244851" cy="12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55752-C5F1-DE0F-A370-8B6000B10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080" y="3821948"/>
            <a:ext cx="4120598" cy="2745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B2D481-4007-847F-CD62-FB2FF8D74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21948"/>
            <a:ext cx="3057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3CB6B-D101-6C2B-15E9-20E74D5E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it all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4BC37-753E-715D-BCA2-4533445CE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89" y="2789030"/>
            <a:ext cx="9983399" cy="706964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Information Book Award (IBA) </a:t>
            </a:r>
            <a:r>
              <a:rPr lang="en-GB" dirty="0"/>
              <a:t>is all about highlighting some of the best information books published during the previous year.</a:t>
            </a:r>
          </a:p>
        </p:txBody>
      </p:sp>
      <p:pic>
        <p:nvPicPr>
          <p:cNvPr id="1028" name="Picture 4" descr="Lands of Belonging: A History of India, Pakistan, Bangladesh and Britain">
            <a:extLst>
              <a:ext uri="{FF2B5EF4-FFF2-40B4-BE49-F238E27FC236}">
                <a16:creationId xmlns:a16="http://schemas.microsoft.com/office/drawing/2014/main" id="{832932CC-539F-9800-971E-7C2F803F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59" y="4011360"/>
            <a:ext cx="1613071" cy="18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8B5AF8B-01EB-FB48-71F8-8415EE81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740" y="679682"/>
            <a:ext cx="1289049" cy="12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F37B249-C5C6-F084-D39B-34B7DCA0A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8" y="4007256"/>
            <a:ext cx="1771933" cy="17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 bears poop in the woods? (Go Wild)">
            <a:extLst>
              <a:ext uri="{FF2B5EF4-FFF2-40B4-BE49-F238E27FC236}">
                <a16:creationId xmlns:a16="http://schemas.microsoft.com/office/drawing/2014/main" id="{03AFBC6D-7C2E-3FA9-31B0-9DD419E5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27" y="3981653"/>
            <a:ext cx="16002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Mathematician Like Me">
            <a:extLst>
              <a:ext uri="{FF2B5EF4-FFF2-40B4-BE49-F238E27FC236}">
                <a16:creationId xmlns:a16="http://schemas.microsoft.com/office/drawing/2014/main" id="{E7E007BA-DFC5-8BB8-D5B7-14805B8C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86" y="5165274"/>
            <a:ext cx="1407764" cy="154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C855C2-A00C-EBC6-6CEC-983C2472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23" y="4007255"/>
            <a:ext cx="1771933" cy="20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8F6D06E-86F7-B55A-B4CD-DEBF2D93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87" y="4979474"/>
            <a:ext cx="1345130" cy="17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World Full of Journeys and Migrations: Over 50 stories of human migration that changed our world (8)">
            <a:extLst>
              <a:ext uri="{FF2B5EF4-FFF2-40B4-BE49-F238E27FC236}">
                <a16:creationId xmlns:a16="http://schemas.microsoft.com/office/drawing/2014/main" id="{FF3CF66B-9B23-B0C1-2CB7-7FCD6E0B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96" y="4979473"/>
            <a:ext cx="1490180" cy="17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oose Love">
            <a:extLst>
              <a:ext uri="{FF2B5EF4-FFF2-40B4-BE49-F238E27FC236}">
                <a16:creationId xmlns:a16="http://schemas.microsoft.com/office/drawing/2014/main" id="{176AF390-687A-F064-B47D-6DD44FB9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16" y="4004863"/>
            <a:ext cx="14001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sterpieces in Pieces: A Young Person's Guide to Taking Great Art Apart">
            <a:extLst>
              <a:ext uri="{FF2B5EF4-FFF2-40B4-BE49-F238E27FC236}">
                <a16:creationId xmlns:a16="http://schemas.microsoft.com/office/drawing/2014/main" id="{505907C3-AE50-5C16-3393-E3CA60E6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16" y="4983332"/>
            <a:ext cx="1407764" cy="17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edicine: A Magnificently Illustrated History">
            <a:extLst>
              <a:ext uri="{FF2B5EF4-FFF2-40B4-BE49-F238E27FC236}">
                <a16:creationId xmlns:a16="http://schemas.microsoft.com/office/drawing/2014/main" id="{9BA7E3EB-2B80-CFF7-B2B4-1DD0A501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12" y="3981653"/>
            <a:ext cx="1527665" cy="19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n Illustrated History of Ghosts (The Illustrated History Of)">
            <a:extLst>
              <a:ext uri="{FF2B5EF4-FFF2-40B4-BE49-F238E27FC236}">
                <a16:creationId xmlns:a16="http://schemas.microsoft.com/office/drawing/2014/main" id="{B9C1EA09-3316-6965-5E17-41854048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95" y="5248089"/>
            <a:ext cx="1090693" cy="14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EFD1-CBDE-4CCD-38F0-7D7163B8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decides?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935C9-0FF9-E134-ECF3-80315BBA3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well as a panel of adult</a:t>
            </a:r>
            <a:r>
              <a:rPr lang="en-GB" b="1" dirty="0"/>
              <a:t> judges</a:t>
            </a:r>
            <a:r>
              <a:rPr lang="en-GB" dirty="0"/>
              <a:t>, children and young people are invited to vote for their choices. </a:t>
            </a:r>
          </a:p>
          <a:p>
            <a:r>
              <a:rPr lang="en-GB" dirty="0"/>
              <a:t>The results are always interesting to compare – sometimes they match, and sometimes they don’t!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67FA2E-3DD9-0644-CB58-C18A2E90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66" y="722519"/>
            <a:ext cx="1209261" cy="12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EF5F72-B5E0-E3F9-DC09-D0DCF595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56" y="4007954"/>
            <a:ext cx="6410740" cy="25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8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2F28B-1063-AF78-5E05-B278FB5E2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606" y="2866112"/>
            <a:ext cx="8494760" cy="33593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But how are you going to decided which is the best book – what </a:t>
            </a:r>
            <a:r>
              <a:rPr lang="en-GB" b="1" dirty="0"/>
              <a:t>criteria</a:t>
            </a:r>
            <a:r>
              <a:rPr lang="en-GB" dirty="0"/>
              <a:t> will you use to judge the books?</a:t>
            </a:r>
          </a:p>
          <a:p>
            <a:pPr marL="0" indent="0">
              <a:buNone/>
            </a:pPr>
            <a:r>
              <a:rPr lang="en-GB" sz="4800" dirty="0">
                <a:latin typeface="Forte" panose="03060902040502070203" pitchFamily="66" charset="0"/>
              </a:rPr>
              <a:t>	</a:t>
            </a:r>
            <a:r>
              <a:rPr lang="en-GB" sz="48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Criteria</a:t>
            </a:r>
            <a:r>
              <a:rPr lang="en-GB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are the standards or 	measurements we use to judge   	something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	  </a:t>
            </a:r>
            <a:r>
              <a:rPr lang="en-GB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Such as the</a:t>
            </a:r>
            <a:r>
              <a:rPr lang="en-GB" b="1" u="sng" dirty="0">
                <a:solidFill>
                  <a:srgbClr val="002060"/>
                </a:solidFill>
                <a:latin typeface="Bradley Hand ITC" panose="03070402050302030203" pitchFamily="66" charset="0"/>
              </a:rPr>
              <a:t> temperature </a:t>
            </a:r>
            <a:r>
              <a:rPr lang="en-GB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(hot, cold, just right) or </a:t>
            </a:r>
            <a:r>
              <a:rPr lang="en-GB" b="1" u="sng" dirty="0">
                <a:solidFill>
                  <a:srgbClr val="002060"/>
                </a:solidFill>
                <a:latin typeface="Bradley Hand ITC" panose="03070402050302030203" pitchFamily="66" charset="0"/>
              </a:rPr>
              <a:t>taste</a:t>
            </a:r>
            <a:r>
              <a:rPr lang="en-GB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(salty, sweet, just right) of porridge 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0F3AE4-7B92-228C-CF1D-89B0DE11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CB3EA38-F0DF-4706-A34C-B486C6D6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33" y="725292"/>
            <a:ext cx="1203715" cy="12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5D21F57-6441-2B5E-C62F-CBCC65FC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98" y="5066505"/>
            <a:ext cx="420446" cy="5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E996-D332-609C-0348-DB8B3FA8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the book look?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9B8A0-5579-489F-FCB9-0635664E5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252" y="2650435"/>
            <a:ext cx="9963618" cy="4076329"/>
          </a:xfrm>
        </p:spPr>
        <p:txBody>
          <a:bodyPr>
            <a:normAutofit/>
          </a:bodyPr>
          <a:lstStyle/>
          <a:p>
            <a:r>
              <a:rPr lang="en-GB" b="1" dirty="0"/>
              <a:t>First impressions </a:t>
            </a:r>
            <a:r>
              <a:rPr lang="en-GB" dirty="0"/>
              <a:t>are important: the cover, endpapers, design and layout, typography</a:t>
            </a:r>
            <a:r>
              <a:rPr lang="en-GB" b="1" dirty="0"/>
              <a:t> </a:t>
            </a:r>
            <a:r>
              <a:rPr lang="en-GB" dirty="0"/>
              <a:t>and illustrations.</a:t>
            </a:r>
          </a:p>
          <a:p>
            <a:r>
              <a:rPr lang="en-GB" dirty="0"/>
              <a:t>All of these features can have an immediate </a:t>
            </a:r>
            <a:r>
              <a:rPr lang="en-GB" b="1" dirty="0"/>
              <a:t>visual impact</a:t>
            </a:r>
            <a:r>
              <a:rPr lang="en-GB" dirty="0"/>
              <a:t>.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736CCC3-0BD4-F39F-3B7E-07336C03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55" y="4021354"/>
            <a:ext cx="4425545" cy="25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95F6E79-78F3-A8DB-3DD2-FD8C5B70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57" y="4044191"/>
            <a:ext cx="2209285" cy="2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D510D0A-2525-7CB6-9FCE-74FEA334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893" y="633648"/>
            <a:ext cx="1201473" cy="12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4C893-E136-9381-E95A-4C5E41F31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0748" y="4343357"/>
            <a:ext cx="2566001" cy="19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3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8770-03AB-53B8-6E3C-5C1AC1F4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information organised?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BAA7-6C2A-B0EE-BB19-95D5C33BB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does the book help you to </a:t>
            </a:r>
            <a:r>
              <a:rPr lang="en-GB" b="1" dirty="0"/>
              <a:t>locate</a:t>
            </a:r>
            <a:r>
              <a:rPr lang="en-GB" dirty="0"/>
              <a:t> information quickly? Does it have a contents page, index or glossary?</a:t>
            </a:r>
          </a:p>
          <a:p>
            <a:r>
              <a:rPr lang="en-GB" b="1" dirty="0"/>
              <a:t>How is the information presented </a:t>
            </a:r>
            <a:r>
              <a:rPr lang="en-GB" dirty="0"/>
              <a:t>on each page? Does the book make use of headings? Is the text divided into easier-to-read chunks?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CD98C4E-C359-FC3E-73FF-552615A7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525" y="652453"/>
            <a:ext cx="1247117" cy="12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33BE5-51BB-6E9D-ADFA-FB9BFEC1A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63589" y="4283764"/>
            <a:ext cx="3472070" cy="2604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C875B-2308-BBCF-E96A-7CC422639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4783" y="4253947"/>
            <a:ext cx="3472071" cy="26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5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C66C-002C-F33D-3321-45BD87FE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770" y="1158706"/>
            <a:ext cx="5853640" cy="499158"/>
          </a:xfrm>
        </p:spPr>
        <p:txBody>
          <a:bodyPr/>
          <a:lstStyle/>
          <a:p>
            <a:r>
              <a:rPr lang="en-GB" dirty="0"/>
              <a:t>How is well is the book written?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0B7A9-95EE-548F-2832-D99312B59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330" y="2895048"/>
            <a:ext cx="8348870" cy="3114279"/>
          </a:xfrm>
        </p:spPr>
        <p:txBody>
          <a:bodyPr>
            <a:normAutofit/>
          </a:bodyPr>
          <a:lstStyle/>
          <a:p>
            <a:r>
              <a:rPr lang="en-GB" dirty="0"/>
              <a:t>Is the</a:t>
            </a:r>
            <a:r>
              <a:rPr lang="en-GB" b="1" dirty="0"/>
              <a:t> language </a:t>
            </a:r>
            <a:r>
              <a:rPr lang="en-GB" dirty="0"/>
              <a:t>used familiar and easy to read?</a:t>
            </a:r>
          </a:p>
          <a:p>
            <a:r>
              <a:rPr lang="en-GB" dirty="0"/>
              <a:t>Are new or technical </a:t>
            </a:r>
            <a:r>
              <a:rPr lang="en-GB" b="1" dirty="0"/>
              <a:t>words</a:t>
            </a:r>
            <a:r>
              <a:rPr lang="en-GB" dirty="0"/>
              <a:t> explained?</a:t>
            </a:r>
          </a:p>
          <a:p>
            <a:r>
              <a:rPr lang="en-GB" dirty="0"/>
              <a:t>Is there a sense of the </a:t>
            </a:r>
            <a:r>
              <a:rPr lang="en-GB" b="1" dirty="0"/>
              <a:t>author’s voice </a:t>
            </a:r>
            <a:r>
              <a:rPr lang="en-GB" dirty="0"/>
              <a:t>in the</a:t>
            </a:r>
            <a:r>
              <a:rPr lang="en-GB" b="1" dirty="0"/>
              <a:t> style </a:t>
            </a:r>
            <a:r>
              <a:rPr lang="en-GB" dirty="0"/>
              <a:t>of writing?</a:t>
            </a:r>
          </a:p>
          <a:p>
            <a:pPr lvl="1"/>
            <a:r>
              <a:rPr lang="en-GB" dirty="0"/>
              <a:t>Chatty</a:t>
            </a:r>
          </a:p>
          <a:p>
            <a:pPr lvl="1"/>
            <a:r>
              <a:rPr lang="en-GB" dirty="0"/>
              <a:t>Humorous</a:t>
            </a:r>
          </a:p>
          <a:p>
            <a:pPr lvl="1"/>
            <a:r>
              <a:rPr lang="en-GB" dirty="0"/>
              <a:t>Informative</a:t>
            </a:r>
          </a:p>
          <a:p>
            <a:pPr lvl="1"/>
            <a:r>
              <a:rPr lang="en-GB" dirty="0"/>
              <a:t>Questioning</a:t>
            </a:r>
          </a:p>
          <a:p>
            <a:pPr lvl="1"/>
            <a:r>
              <a:rPr lang="en-GB" dirty="0"/>
              <a:t>Challenging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100461E-0595-B6BB-E3A7-0E4F3E39A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69" y="4371100"/>
            <a:ext cx="1528196" cy="15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4F417A3-EE60-6158-16D6-B89F5D1B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41" y="604721"/>
            <a:ext cx="1299619" cy="12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7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7146-E9B9-FC71-213E-285A12B6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Appeal of the subject?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9904-028F-911F-0B45-65614E72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2862"/>
            <a:ext cx="8161085" cy="2888289"/>
          </a:xfrm>
        </p:spPr>
        <p:txBody>
          <a:bodyPr/>
          <a:lstStyle/>
          <a:p>
            <a:r>
              <a:rPr lang="en-GB" dirty="0"/>
              <a:t>Is the subject or </a:t>
            </a:r>
            <a:r>
              <a:rPr lang="en-GB" b="1" dirty="0"/>
              <a:t>topic</a:t>
            </a:r>
            <a:r>
              <a:rPr lang="en-GB" dirty="0"/>
              <a:t> likely to be of general interest? Would it appeal to anyone in particular you know?</a:t>
            </a:r>
          </a:p>
          <a:p>
            <a:r>
              <a:rPr lang="en-GB" dirty="0"/>
              <a:t>Does the </a:t>
            </a:r>
            <a:r>
              <a:rPr lang="en-GB" b="1" dirty="0"/>
              <a:t>blurb</a:t>
            </a:r>
            <a:r>
              <a:rPr lang="en-GB" dirty="0"/>
              <a:t> or the </a:t>
            </a:r>
            <a:r>
              <a:rPr lang="en-GB" b="1" dirty="0"/>
              <a:t>introduction</a:t>
            </a:r>
            <a:r>
              <a:rPr lang="en-GB" dirty="0"/>
              <a:t> make you want to keep reading?</a:t>
            </a:r>
          </a:p>
          <a:p>
            <a:r>
              <a:rPr lang="en-GB" dirty="0"/>
              <a:t>Has the book sparked your </a:t>
            </a:r>
            <a:r>
              <a:rPr lang="en-GB" b="1" dirty="0"/>
              <a:t>curiosity</a:t>
            </a:r>
            <a:r>
              <a:rPr lang="en-GB" dirty="0"/>
              <a:t> to find out more about the subject or to look out for other books by the same author?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2F1D77-89DD-6EA4-9B89-66374EE70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09" y="579505"/>
            <a:ext cx="1302453" cy="130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0ADE38-676D-E2F4-5A97-323BBA00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234" y="4655607"/>
            <a:ext cx="4514850" cy="1390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03661-41D8-3B21-E65E-7DCD32645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53" y="4493682"/>
            <a:ext cx="15621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F881F-2BB4-E533-C0F7-41433E079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362" y="449368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2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994A-3B31-C2A8-645F-5F9EE8FB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83" y="934454"/>
            <a:ext cx="8824903" cy="610710"/>
          </a:xfrm>
        </p:spPr>
        <p:txBody>
          <a:bodyPr/>
          <a:lstStyle/>
          <a:p>
            <a:r>
              <a:rPr lang="en-GB" dirty="0"/>
              <a:t>Reliability and accuracy of the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0EE7-5D74-6AB3-18CB-8855D0C5F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156" y="2603500"/>
            <a:ext cx="8764221" cy="3272716"/>
          </a:xfrm>
        </p:spPr>
        <p:txBody>
          <a:bodyPr/>
          <a:lstStyle/>
          <a:p>
            <a:r>
              <a:rPr lang="en-GB" dirty="0"/>
              <a:t>How can you check the </a:t>
            </a:r>
            <a:r>
              <a:rPr lang="en-GB" b="1" dirty="0"/>
              <a:t>up-to-date-ness</a:t>
            </a:r>
            <a:r>
              <a:rPr lang="en-GB" dirty="0"/>
              <a:t> and </a:t>
            </a:r>
            <a:r>
              <a:rPr lang="en-GB" b="1" dirty="0"/>
              <a:t>accuracy</a:t>
            </a:r>
            <a:r>
              <a:rPr lang="en-GB" dirty="0"/>
              <a:t> of the information?</a:t>
            </a:r>
          </a:p>
          <a:p>
            <a:pPr lvl="1"/>
            <a:r>
              <a:rPr lang="en-GB" dirty="0"/>
              <a:t>Date of publication</a:t>
            </a:r>
          </a:p>
          <a:p>
            <a:pPr lvl="1"/>
            <a:r>
              <a:rPr lang="en-GB" dirty="0"/>
              <a:t>Evidence of the author’s subject knowledge</a:t>
            </a:r>
          </a:p>
          <a:p>
            <a:pPr lvl="1"/>
            <a:r>
              <a:rPr lang="en-GB" dirty="0"/>
              <a:t>Use of a consultant or fact checker</a:t>
            </a:r>
          </a:p>
          <a:p>
            <a:r>
              <a:rPr lang="en-GB" dirty="0"/>
              <a:t>The adult judges sometimes invite </a:t>
            </a:r>
            <a:r>
              <a:rPr lang="en-GB" b="1" dirty="0"/>
              <a:t>experts</a:t>
            </a:r>
            <a:r>
              <a:rPr lang="en-GB" dirty="0"/>
              <a:t> to check certain books for accuracy. Perhaps you could ask a teacher or librarian for their </a:t>
            </a:r>
            <a:r>
              <a:rPr lang="en-GB" b="1" dirty="0"/>
              <a:t>opinion</a:t>
            </a:r>
            <a:r>
              <a:rPr lang="en-GB" dirty="0"/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64D7FC-633D-67B3-BDD3-B3E78792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38" y="594344"/>
            <a:ext cx="1290929" cy="12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874B55C-2562-F1AB-7D9B-BC17A6FF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05" y="5205143"/>
            <a:ext cx="3139521" cy="13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87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SLA">
      <a:dk1>
        <a:srgbClr val="123585"/>
      </a:dk1>
      <a:lt1>
        <a:srgbClr val="FFFFFF"/>
      </a:lt1>
      <a:dk2>
        <a:srgbClr val="123785"/>
      </a:dk2>
      <a:lt2>
        <a:srgbClr val="FFFFFF"/>
      </a:lt2>
      <a:accent1>
        <a:srgbClr val="EE1B21"/>
      </a:accent1>
      <a:accent2>
        <a:srgbClr val="F29197"/>
      </a:accent2>
      <a:accent3>
        <a:srgbClr val="7FC042"/>
      </a:accent3>
      <a:accent4>
        <a:srgbClr val="C0DDA6"/>
      </a:accent4>
      <a:accent5>
        <a:srgbClr val="143786"/>
      </a:accent5>
      <a:accent6>
        <a:srgbClr val="8C9EC6"/>
      </a:accent6>
      <a:hlink>
        <a:srgbClr val="EE1B21"/>
      </a:hlink>
      <a:folHlink>
        <a:srgbClr val="113687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FBAB36D71E444835E6A9769A65EA9" ma:contentTypeVersion="17" ma:contentTypeDescription="Create a new document." ma:contentTypeScope="" ma:versionID="d468cc24a31c4387c4707504d86a6e61">
  <xsd:schema xmlns:xsd="http://www.w3.org/2001/XMLSchema" xmlns:xs="http://www.w3.org/2001/XMLSchema" xmlns:p="http://schemas.microsoft.com/office/2006/metadata/properties" xmlns:ns2="91cc34e1-de28-4032-9800-2d75fdc9ad3b" xmlns:ns3="d54244f9-5f79-43d0-96f6-7c3f6266439a" targetNamespace="http://schemas.microsoft.com/office/2006/metadata/properties" ma:root="true" ma:fieldsID="28abec404fd53dba4753b0b8d6233b00" ns2:_="" ns3:_="">
    <xsd:import namespace="91cc34e1-de28-4032-9800-2d75fdc9ad3b"/>
    <xsd:import namespace="d54244f9-5f79-43d0-96f6-7c3f626643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c34e1-de28-4032-9800-2d75fdc9a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umber" ma:index="21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dafe74e-7095-45f5-92ab-6d75e55aea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244f9-5f79-43d0-96f6-7c3f62664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2e108ab-e760-4fa3-a65a-4e4775953965}" ma:internalName="TaxCatchAll" ma:showField="CatchAllData" ma:web="d54244f9-5f79-43d0-96f6-7c3f626643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4244f9-5f79-43d0-96f6-7c3f6266439a" xsi:nil="true"/>
    <lcf76f155ced4ddcb4097134ff3c332f xmlns="91cc34e1-de28-4032-9800-2d75fdc9ad3b">
      <Terms xmlns="http://schemas.microsoft.com/office/infopath/2007/PartnerControls"/>
    </lcf76f155ced4ddcb4097134ff3c332f>
    <Number xmlns="91cc34e1-de28-4032-9800-2d75fdc9ad3b" xsi:nil="true"/>
  </documentManagement>
</p:properties>
</file>

<file path=customXml/itemProps1.xml><?xml version="1.0" encoding="utf-8"?>
<ds:datastoreItem xmlns:ds="http://schemas.openxmlformats.org/officeDocument/2006/customXml" ds:itemID="{5674F2F2-81DB-4BD3-B6DB-BC8FCCC147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651101-FBDC-4A50-B4D3-254C17C44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cc34e1-de28-4032-9800-2d75fdc9ad3b"/>
    <ds:schemaRef ds:uri="d54244f9-5f79-43d0-96f6-7c3f62664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2FC390-2CDB-4C49-8066-6F9515618367}">
  <ds:schemaRefs>
    <ds:schemaRef ds:uri="http://schemas.microsoft.com/office/2006/metadata/properties"/>
    <ds:schemaRef ds:uri="http://schemas.microsoft.com/office/infopath/2007/PartnerControls"/>
    <ds:schemaRef ds:uri="d54244f9-5f79-43d0-96f6-7c3f6266439a"/>
    <ds:schemaRef ds:uri="91cc34e1-de28-4032-9800-2d75fdc9ad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513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Century Gothic</vt:lpstr>
      <vt:lpstr>Forte</vt:lpstr>
      <vt:lpstr>Wingdings 3</vt:lpstr>
      <vt:lpstr>Ion Boardroom</vt:lpstr>
      <vt:lpstr>The School Library Association’s  Information Book Award 2023</vt:lpstr>
      <vt:lpstr>What’s it all about?</vt:lpstr>
      <vt:lpstr>Who decides?</vt:lpstr>
      <vt:lpstr>Criteria</vt:lpstr>
      <vt:lpstr>How does the book look?</vt:lpstr>
      <vt:lpstr>How is information organised?</vt:lpstr>
      <vt:lpstr>How is well is the book written?</vt:lpstr>
      <vt:lpstr>Appeal of the subject?</vt:lpstr>
      <vt:lpstr>Reliability and accuracy of the information?</vt:lpstr>
      <vt:lpstr>Originality?</vt:lpstr>
      <vt:lpstr>Discussing the books</vt:lpstr>
      <vt:lpstr>One final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School Library Association’s Information Book Award 2023</dc:title>
  <dc:creator>Chris Routh</dc:creator>
  <cp:lastModifiedBy>Hannah Groves</cp:lastModifiedBy>
  <cp:revision>36</cp:revision>
  <dcterms:created xsi:type="dcterms:W3CDTF">2023-05-17T18:26:18Z</dcterms:created>
  <dcterms:modified xsi:type="dcterms:W3CDTF">2023-06-06T10:46:56Z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0x010100027FBAB36D71E444835E6A9769A65EA9</vt:lpwstr>
  </property>
</Properties>
</file>